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6"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A75D4-7E9B-4E42-A0A7-76DACC7EB8E7}" v="92" dt="2020-03-25T07:47:51.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3CE4-59B2-41F3-B3DB-7C48745E3C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EC3793-A288-46AB-B9FB-B7AF10994B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8097F8-1A64-43E4-9830-C5D14B3A96EB}"/>
              </a:ext>
            </a:extLst>
          </p:cNvPr>
          <p:cNvSpPr>
            <a:spLocks noGrp="1"/>
          </p:cNvSpPr>
          <p:nvPr>
            <p:ph type="dt" sz="half" idx="10"/>
          </p:nvPr>
        </p:nvSpPr>
        <p:spPr/>
        <p:txBody>
          <a:bodyPr/>
          <a:lstStyle/>
          <a:p>
            <a:fld id="{DC8178F7-C8D2-4FFE-A9A4-AC0D6312AFB5}" type="datetimeFigureOut">
              <a:rPr lang="en-GB" smtClean="0"/>
              <a:t>24/03/2020</a:t>
            </a:fld>
            <a:endParaRPr lang="en-GB"/>
          </a:p>
        </p:txBody>
      </p:sp>
      <p:sp>
        <p:nvSpPr>
          <p:cNvPr id="5" name="Footer Placeholder 4">
            <a:extLst>
              <a:ext uri="{FF2B5EF4-FFF2-40B4-BE49-F238E27FC236}">
                <a16:creationId xmlns:a16="http://schemas.microsoft.com/office/drawing/2014/main" id="{B47277FF-6696-4DFF-9CA7-0BCE522993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7F8A77-EAAB-4FC5-9B23-14C7E4D07E35}"/>
              </a:ext>
            </a:extLst>
          </p:cNvPr>
          <p:cNvSpPr>
            <a:spLocks noGrp="1"/>
          </p:cNvSpPr>
          <p:nvPr>
            <p:ph type="sldNum" sz="quarter" idx="12"/>
          </p:nvPr>
        </p:nvSpPr>
        <p:spPr/>
        <p:txBody>
          <a:bodyPr/>
          <a:lstStyle/>
          <a:p>
            <a:fld id="{58004D5B-1163-4C08-B29D-37145DF37F2B}" type="slidenum">
              <a:rPr lang="en-GB" smtClean="0"/>
              <a:t>‹#›</a:t>
            </a:fld>
            <a:endParaRPr lang="en-GB"/>
          </a:p>
        </p:txBody>
      </p:sp>
    </p:spTree>
    <p:extLst>
      <p:ext uri="{BB962C8B-B14F-4D97-AF65-F5344CB8AC3E}">
        <p14:creationId xmlns:p14="http://schemas.microsoft.com/office/powerpoint/2010/main" val="1596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653C-5A02-4557-9C7D-FC4683C993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7DA1BB-F5D4-4D18-BE4C-7C8E168F05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9A8ECC-5D28-4F06-9175-8B54061F002B}"/>
              </a:ext>
            </a:extLst>
          </p:cNvPr>
          <p:cNvSpPr>
            <a:spLocks noGrp="1"/>
          </p:cNvSpPr>
          <p:nvPr>
            <p:ph type="dt" sz="half" idx="10"/>
          </p:nvPr>
        </p:nvSpPr>
        <p:spPr/>
        <p:txBody>
          <a:bodyPr/>
          <a:lstStyle/>
          <a:p>
            <a:fld id="{DC8178F7-C8D2-4FFE-A9A4-AC0D6312AFB5}" type="datetimeFigureOut">
              <a:rPr lang="en-GB" smtClean="0"/>
              <a:t>24/03/2020</a:t>
            </a:fld>
            <a:endParaRPr lang="en-GB"/>
          </a:p>
        </p:txBody>
      </p:sp>
      <p:sp>
        <p:nvSpPr>
          <p:cNvPr id="5" name="Footer Placeholder 4">
            <a:extLst>
              <a:ext uri="{FF2B5EF4-FFF2-40B4-BE49-F238E27FC236}">
                <a16:creationId xmlns:a16="http://schemas.microsoft.com/office/drawing/2014/main" id="{A110BCB0-0356-4F42-B2F2-6315F3752F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6A5E00-9FB0-42B3-9BB0-61FD4A00AEEB}"/>
              </a:ext>
            </a:extLst>
          </p:cNvPr>
          <p:cNvSpPr>
            <a:spLocks noGrp="1"/>
          </p:cNvSpPr>
          <p:nvPr>
            <p:ph type="sldNum" sz="quarter" idx="12"/>
          </p:nvPr>
        </p:nvSpPr>
        <p:spPr/>
        <p:txBody>
          <a:bodyPr/>
          <a:lstStyle/>
          <a:p>
            <a:fld id="{58004D5B-1163-4C08-B29D-37145DF37F2B}" type="slidenum">
              <a:rPr lang="en-GB" smtClean="0"/>
              <a:t>‹#›</a:t>
            </a:fld>
            <a:endParaRPr lang="en-GB"/>
          </a:p>
        </p:txBody>
      </p:sp>
    </p:spTree>
    <p:extLst>
      <p:ext uri="{BB962C8B-B14F-4D97-AF65-F5344CB8AC3E}">
        <p14:creationId xmlns:p14="http://schemas.microsoft.com/office/powerpoint/2010/main" val="1013116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F6092B-9178-4BF9-A993-E83BDB392D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7434AA-F6D1-4D28-AF94-917BDF231E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A853C1-3D41-47A4-B92E-FE4EA7190A12}"/>
              </a:ext>
            </a:extLst>
          </p:cNvPr>
          <p:cNvSpPr>
            <a:spLocks noGrp="1"/>
          </p:cNvSpPr>
          <p:nvPr>
            <p:ph type="dt" sz="half" idx="10"/>
          </p:nvPr>
        </p:nvSpPr>
        <p:spPr/>
        <p:txBody>
          <a:bodyPr/>
          <a:lstStyle/>
          <a:p>
            <a:fld id="{DC8178F7-C8D2-4FFE-A9A4-AC0D6312AFB5}" type="datetimeFigureOut">
              <a:rPr lang="en-GB" smtClean="0"/>
              <a:t>24/03/2020</a:t>
            </a:fld>
            <a:endParaRPr lang="en-GB"/>
          </a:p>
        </p:txBody>
      </p:sp>
      <p:sp>
        <p:nvSpPr>
          <p:cNvPr id="5" name="Footer Placeholder 4">
            <a:extLst>
              <a:ext uri="{FF2B5EF4-FFF2-40B4-BE49-F238E27FC236}">
                <a16:creationId xmlns:a16="http://schemas.microsoft.com/office/drawing/2014/main" id="{D8C3712E-2DF0-41E1-B2D6-CF8AE16B4F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AB9E02-2338-4DF3-A27B-6D6D5D5DE360}"/>
              </a:ext>
            </a:extLst>
          </p:cNvPr>
          <p:cNvSpPr>
            <a:spLocks noGrp="1"/>
          </p:cNvSpPr>
          <p:nvPr>
            <p:ph type="sldNum" sz="quarter" idx="12"/>
          </p:nvPr>
        </p:nvSpPr>
        <p:spPr/>
        <p:txBody>
          <a:bodyPr/>
          <a:lstStyle/>
          <a:p>
            <a:fld id="{58004D5B-1163-4C08-B29D-37145DF37F2B}" type="slidenum">
              <a:rPr lang="en-GB" smtClean="0"/>
              <a:t>‹#›</a:t>
            </a:fld>
            <a:endParaRPr lang="en-GB"/>
          </a:p>
        </p:txBody>
      </p:sp>
    </p:spTree>
    <p:extLst>
      <p:ext uri="{BB962C8B-B14F-4D97-AF65-F5344CB8AC3E}">
        <p14:creationId xmlns:p14="http://schemas.microsoft.com/office/powerpoint/2010/main" val="982188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7E159-C8F8-438E-B91B-515610C9F8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0E0540-C3EC-4A41-9F71-27777E07C6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420337-6490-49A7-9BE2-5CCBCA9AD4CD}"/>
              </a:ext>
            </a:extLst>
          </p:cNvPr>
          <p:cNvSpPr>
            <a:spLocks noGrp="1"/>
          </p:cNvSpPr>
          <p:nvPr>
            <p:ph type="dt" sz="half" idx="10"/>
          </p:nvPr>
        </p:nvSpPr>
        <p:spPr/>
        <p:txBody>
          <a:bodyPr/>
          <a:lstStyle/>
          <a:p>
            <a:fld id="{DC8178F7-C8D2-4FFE-A9A4-AC0D6312AFB5}" type="datetimeFigureOut">
              <a:rPr lang="en-GB" smtClean="0"/>
              <a:t>24/03/2020</a:t>
            </a:fld>
            <a:endParaRPr lang="en-GB"/>
          </a:p>
        </p:txBody>
      </p:sp>
      <p:sp>
        <p:nvSpPr>
          <p:cNvPr id="5" name="Footer Placeholder 4">
            <a:extLst>
              <a:ext uri="{FF2B5EF4-FFF2-40B4-BE49-F238E27FC236}">
                <a16:creationId xmlns:a16="http://schemas.microsoft.com/office/drawing/2014/main" id="{938CD9C2-C53D-4E8B-9FC8-CC8C46ECA7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55EA50-F5D7-44A0-B077-B10A6E0BA923}"/>
              </a:ext>
            </a:extLst>
          </p:cNvPr>
          <p:cNvSpPr>
            <a:spLocks noGrp="1"/>
          </p:cNvSpPr>
          <p:nvPr>
            <p:ph type="sldNum" sz="quarter" idx="12"/>
          </p:nvPr>
        </p:nvSpPr>
        <p:spPr/>
        <p:txBody>
          <a:bodyPr/>
          <a:lstStyle/>
          <a:p>
            <a:fld id="{58004D5B-1163-4C08-B29D-37145DF37F2B}" type="slidenum">
              <a:rPr lang="en-GB" smtClean="0"/>
              <a:t>‹#›</a:t>
            </a:fld>
            <a:endParaRPr lang="en-GB"/>
          </a:p>
        </p:txBody>
      </p:sp>
    </p:spTree>
    <p:extLst>
      <p:ext uri="{BB962C8B-B14F-4D97-AF65-F5344CB8AC3E}">
        <p14:creationId xmlns:p14="http://schemas.microsoft.com/office/powerpoint/2010/main" val="30802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D5B7-D547-4BD1-B6F8-5585AFDFF9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105C02-3731-4CF6-B1E4-F433386B68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E7B6D2-6E66-41FE-AC4A-E63CB05051F7}"/>
              </a:ext>
            </a:extLst>
          </p:cNvPr>
          <p:cNvSpPr>
            <a:spLocks noGrp="1"/>
          </p:cNvSpPr>
          <p:nvPr>
            <p:ph type="dt" sz="half" idx="10"/>
          </p:nvPr>
        </p:nvSpPr>
        <p:spPr/>
        <p:txBody>
          <a:bodyPr/>
          <a:lstStyle/>
          <a:p>
            <a:fld id="{DC8178F7-C8D2-4FFE-A9A4-AC0D6312AFB5}" type="datetimeFigureOut">
              <a:rPr lang="en-GB" smtClean="0"/>
              <a:t>24/03/2020</a:t>
            </a:fld>
            <a:endParaRPr lang="en-GB"/>
          </a:p>
        </p:txBody>
      </p:sp>
      <p:sp>
        <p:nvSpPr>
          <p:cNvPr id="5" name="Footer Placeholder 4">
            <a:extLst>
              <a:ext uri="{FF2B5EF4-FFF2-40B4-BE49-F238E27FC236}">
                <a16:creationId xmlns:a16="http://schemas.microsoft.com/office/drawing/2014/main" id="{FD423982-17FA-4055-8527-8ED0BA565E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1EF033-EF96-434C-84E5-027D31D8B3F2}"/>
              </a:ext>
            </a:extLst>
          </p:cNvPr>
          <p:cNvSpPr>
            <a:spLocks noGrp="1"/>
          </p:cNvSpPr>
          <p:nvPr>
            <p:ph type="sldNum" sz="quarter" idx="12"/>
          </p:nvPr>
        </p:nvSpPr>
        <p:spPr/>
        <p:txBody>
          <a:bodyPr/>
          <a:lstStyle/>
          <a:p>
            <a:fld id="{58004D5B-1163-4C08-B29D-37145DF37F2B}" type="slidenum">
              <a:rPr lang="en-GB" smtClean="0"/>
              <a:t>‹#›</a:t>
            </a:fld>
            <a:endParaRPr lang="en-GB"/>
          </a:p>
        </p:txBody>
      </p:sp>
    </p:spTree>
    <p:extLst>
      <p:ext uri="{BB962C8B-B14F-4D97-AF65-F5344CB8AC3E}">
        <p14:creationId xmlns:p14="http://schemas.microsoft.com/office/powerpoint/2010/main" val="337411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3775-F9CA-4F41-913B-97CC4578A7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088AFF-4457-4AA7-8535-AA2794102D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72D8B0-F583-4E8C-BD12-A251B4CC85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E5D745-2844-4891-BA61-AF63EA1FD7EF}"/>
              </a:ext>
            </a:extLst>
          </p:cNvPr>
          <p:cNvSpPr>
            <a:spLocks noGrp="1"/>
          </p:cNvSpPr>
          <p:nvPr>
            <p:ph type="dt" sz="half" idx="10"/>
          </p:nvPr>
        </p:nvSpPr>
        <p:spPr/>
        <p:txBody>
          <a:bodyPr/>
          <a:lstStyle/>
          <a:p>
            <a:fld id="{DC8178F7-C8D2-4FFE-A9A4-AC0D6312AFB5}" type="datetimeFigureOut">
              <a:rPr lang="en-GB" smtClean="0"/>
              <a:t>24/03/2020</a:t>
            </a:fld>
            <a:endParaRPr lang="en-GB"/>
          </a:p>
        </p:txBody>
      </p:sp>
      <p:sp>
        <p:nvSpPr>
          <p:cNvPr id="6" name="Footer Placeholder 5">
            <a:extLst>
              <a:ext uri="{FF2B5EF4-FFF2-40B4-BE49-F238E27FC236}">
                <a16:creationId xmlns:a16="http://schemas.microsoft.com/office/drawing/2014/main" id="{3E6B8897-2C36-42F4-BEF0-7557E805A7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EED56F-93E7-47A2-BEAF-02C4D779B25E}"/>
              </a:ext>
            </a:extLst>
          </p:cNvPr>
          <p:cNvSpPr>
            <a:spLocks noGrp="1"/>
          </p:cNvSpPr>
          <p:nvPr>
            <p:ph type="sldNum" sz="quarter" idx="12"/>
          </p:nvPr>
        </p:nvSpPr>
        <p:spPr/>
        <p:txBody>
          <a:bodyPr/>
          <a:lstStyle/>
          <a:p>
            <a:fld id="{58004D5B-1163-4C08-B29D-37145DF37F2B}" type="slidenum">
              <a:rPr lang="en-GB" smtClean="0"/>
              <a:t>‹#›</a:t>
            </a:fld>
            <a:endParaRPr lang="en-GB"/>
          </a:p>
        </p:txBody>
      </p:sp>
    </p:spTree>
    <p:extLst>
      <p:ext uri="{BB962C8B-B14F-4D97-AF65-F5344CB8AC3E}">
        <p14:creationId xmlns:p14="http://schemas.microsoft.com/office/powerpoint/2010/main" val="1766445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EB3D-E6C4-492D-9E73-6B63AA2644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9653EF-96FF-42F8-8B55-660C38B92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354547-E8F5-49BB-8527-0E15F21DE4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875955-0DEA-427C-ACAD-17C9E0DD15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E59CB0-EF13-42D0-ABE8-F9B730AFEA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2DDCA0-E94D-412B-B531-A7831089F74E}"/>
              </a:ext>
            </a:extLst>
          </p:cNvPr>
          <p:cNvSpPr>
            <a:spLocks noGrp="1"/>
          </p:cNvSpPr>
          <p:nvPr>
            <p:ph type="dt" sz="half" idx="10"/>
          </p:nvPr>
        </p:nvSpPr>
        <p:spPr/>
        <p:txBody>
          <a:bodyPr/>
          <a:lstStyle/>
          <a:p>
            <a:fld id="{DC8178F7-C8D2-4FFE-A9A4-AC0D6312AFB5}" type="datetimeFigureOut">
              <a:rPr lang="en-GB" smtClean="0"/>
              <a:t>24/03/2020</a:t>
            </a:fld>
            <a:endParaRPr lang="en-GB"/>
          </a:p>
        </p:txBody>
      </p:sp>
      <p:sp>
        <p:nvSpPr>
          <p:cNvPr id="8" name="Footer Placeholder 7">
            <a:extLst>
              <a:ext uri="{FF2B5EF4-FFF2-40B4-BE49-F238E27FC236}">
                <a16:creationId xmlns:a16="http://schemas.microsoft.com/office/drawing/2014/main" id="{985AFA80-A252-4A5D-8C62-B2A3BC7216B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B06FBAA-7E3A-4379-AA53-C79FFD8D8713}"/>
              </a:ext>
            </a:extLst>
          </p:cNvPr>
          <p:cNvSpPr>
            <a:spLocks noGrp="1"/>
          </p:cNvSpPr>
          <p:nvPr>
            <p:ph type="sldNum" sz="quarter" idx="12"/>
          </p:nvPr>
        </p:nvSpPr>
        <p:spPr/>
        <p:txBody>
          <a:bodyPr/>
          <a:lstStyle/>
          <a:p>
            <a:fld id="{58004D5B-1163-4C08-B29D-37145DF37F2B}" type="slidenum">
              <a:rPr lang="en-GB" smtClean="0"/>
              <a:t>‹#›</a:t>
            </a:fld>
            <a:endParaRPr lang="en-GB"/>
          </a:p>
        </p:txBody>
      </p:sp>
    </p:spTree>
    <p:extLst>
      <p:ext uri="{BB962C8B-B14F-4D97-AF65-F5344CB8AC3E}">
        <p14:creationId xmlns:p14="http://schemas.microsoft.com/office/powerpoint/2010/main" val="230631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A18E0-6FCA-445E-9143-1732EC31DAD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7A80E8-A3C4-4346-9E22-D438A9E24564}"/>
              </a:ext>
            </a:extLst>
          </p:cNvPr>
          <p:cNvSpPr>
            <a:spLocks noGrp="1"/>
          </p:cNvSpPr>
          <p:nvPr>
            <p:ph type="dt" sz="half" idx="10"/>
          </p:nvPr>
        </p:nvSpPr>
        <p:spPr/>
        <p:txBody>
          <a:bodyPr/>
          <a:lstStyle/>
          <a:p>
            <a:fld id="{DC8178F7-C8D2-4FFE-A9A4-AC0D6312AFB5}" type="datetimeFigureOut">
              <a:rPr lang="en-GB" smtClean="0"/>
              <a:t>24/03/2020</a:t>
            </a:fld>
            <a:endParaRPr lang="en-GB"/>
          </a:p>
        </p:txBody>
      </p:sp>
      <p:sp>
        <p:nvSpPr>
          <p:cNvPr id="4" name="Footer Placeholder 3">
            <a:extLst>
              <a:ext uri="{FF2B5EF4-FFF2-40B4-BE49-F238E27FC236}">
                <a16:creationId xmlns:a16="http://schemas.microsoft.com/office/drawing/2014/main" id="{08E2F32C-B33F-40D7-9A18-1F2A00F02D3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C2911F1-58D6-43CB-B3D2-353F58430A8C}"/>
              </a:ext>
            </a:extLst>
          </p:cNvPr>
          <p:cNvSpPr>
            <a:spLocks noGrp="1"/>
          </p:cNvSpPr>
          <p:nvPr>
            <p:ph type="sldNum" sz="quarter" idx="12"/>
          </p:nvPr>
        </p:nvSpPr>
        <p:spPr/>
        <p:txBody>
          <a:bodyPr/>
          <a:lstStyle/>
          <a:p>
            <a:fld id="{58004D5B-1163-4C08-B29D-37145DF37F2B}" type="slidenum">
              <a:rPr lang="en-GB" smtClean="0"/>
              <a:t>‹#›</a:t>
            </a:fld>
            <a:endParaRPr lang="en-GB"/>
          </a:p>
        </p:txBody>
      </p:sp>
    </p:spTree>
    <p:extLst>
      <p:ext uri="{BB962C8B-B14F-4D97-AF65-F5344CB8AC3E}">
        <p14:creationId xmlns:p14="http://schemas.microsoft.com/office/powerpoint/2010/main" val="102659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C91552-AB46-40D9-A031-BA0EC0393850}"/>
              </a:ext>
            </a:extLst>
          </p:cNvPr>
          <p:cNvSpPr>
            <a:spLocks noGrp="1"/>
          </p:cNvSpPr>
          <p:nvPr>
            <p:ph type="dt" sz="half" idx="10"/>
          </p:nvPr>
        </p:nvSpPr>
        <p:spPr/>
        <p:txBody>
          <a:bodyPr/>
          <a:lstStyle/>
          <a:p>
            <a:fld id="{DC8178F7-C8D2-4FFE-A9A4-AC0D6312AFB5}" type="datetimeFigureOut">
              <a:rPr lang="en-GB" smtClean="0"/>
              <a:t>24/03/2020</a:t>
            </a:fld>
            <a:endParaRPr lang="en-GB"/>
          </a:p>
        </p:txBody>
      </p:sp>
      <p:sp>
        <p:nvSpPr>
          <p:cNvPr id="3" name="Footer Placeholder 2">
            <a:extLst>
              <a:ext uri="{FF2B5EF4-FFF2-40B4-BE49-F238E27FC236}">
                <a16:creationId xmlns:a16="http://schemas.microsoft.com/office/drawing/2014/main" id="{5DEA234D-78DF-4F8C-97D3-EC5FB3D86A2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76A8CB1-098F-463C-9008-44F13387DC64}"/>
              </a:ext>
            </a:extLst>
          </p:cNvPr>
          <p:cNvSpPr>
            <a:spLocks noGrp="1"/>
          </p:cNvSpPr>
          <p:nvPr>
            <p:ph type="sldNum" sz="quarter" idx="12"/>
          </p:nvPr>
        </p:nvSpPr>
        <p:spPr/>
        <p:txBody>
          <a:bodyPr/>
          <a:lstStyle/>
          <a:p>
            <a:fld id="{58004D5B-1163-4C08-B29D-37145DF37F2B}" type="slidenum">
              <a:rPr lang="en-GB" smtClean="0"/>
              <a:t>‹#›</a:t>
            </a:fld>
            <a:endParaRPr lang="en-GB"/>
          </a:p>
        </p:txBody>
      </p:sp>
    </p:spTree>
    <p:extLst>
      <p:ext uri="{BB962C8B-B14F-4D97-AF65-F5344CB8AC3E}">
        <p14:creationId xmlns:p14="http://schemas.microsoft.com/office/powerpoint/2010/main" val="651830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9E34A-C6F6-4318-BED7-8E516A7A35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1BA021-C333-430B-8F6E-2EE49A2AD8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9C44C30-08EC-44F5-9C71-F950C425A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6117C-5381-4CDE-A0C7-6C06EEF9E96D}"/>
              </a:ext>
            </a:extLst>
          </p:cNvPr>
          <p:cNvSpPr>
            <a:spLocks noGrp="1"/>
          </p:cNvSpPr>
          <p:nvPr>
            <p:ph type="dt" sz="half" idx="10"/>
          </p:nvPr>
        </p:nvSpPr>
        <p:spPr/>
        <p:txBody>
          <a:bodyPr/>
          <a:lstStyle/>
          <a:p>
            <a:fld id="{DC8178F7-C8D2-4FFE-A9A4-AC0D6312AFB5}" type="datetimeFigureOut">
              <a:rPr lang="en-GB" smtClean="0"/>
              <a:t>24/03/2020</a:t>
            </a:fld>
            <a:endParaRPr lang="en-GB"/>
          </a:p>
        </p:txBody>
      </p:sp>
      <p:sp>
        <p:nvSpPr>
          <p:cNvPr id="6" name="Footer Placeholder 5">
            <a:extLst>
              <a:ext uri="{FF2B5EF4-FFF2-40B4-BE49-F238E27FC236}">
                <a16:creationId xmlns:a16="http://schemas.microsoft.com/office/drawing/2014/main" id="{99E92DC7-9BED-4F09-A9EE-FC7228A5AE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933C3C-8881-4980-B4D1-6974DA261930}"/>
              </a:ext>
            </a:extLst>
          </p:cNvPr>
          <p:cNvSpPr>
            <a:spLocks noGrp="1"/>
          </p:cNvSpPr>
          <p:nvPr>
            <p:ph type="sldNum" sz="quarter" idx="12"/>
          </p:nvPr>
        </p:nvSpPr>
        <p:spPr/>
        <p:txBody>
          <a:bodyPr/>
          <a:lstStyle/>
          <a:p>
            <a:fld id="{58004D5B-1163-4C08-B29D-37145DF37F2B}" type="slidenum">
              <a:rPr lang="en-GB" smtClean="0"/>
              <a:t>‹#›</a:t>
            </a:fld>
            <a:endParaRPr lang="en-GB"/>
          </a:p>
        </p:txBody>
      </p:sp>
    </p:spTree>
    <p:extLst>
      <p:ext uri="{BB962C8B-B14F-4D97-AF65-F5344CB8AC3E}">
        <p14:creationId xmlns:p14="http://schemas.microsoft.com/office/powerpoint/2010/main" val="162785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6072-A1B7-4097-8036-297007589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51E8155-52C2-4F22-B427-88FE2AB798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83512D-234B-4AD8-90DD-D67B175FB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BED3B8-BBB5-4B2F-BB4F-BC524BBE7EA5}"/>
              </a:ext>
            </a:extLst>
          </p:cNvPr>
          <p:cNvSpPr>
            <a:spLocks noGrp="1"/>
          </p:cNvSpPr>
          <p:nvPr>
            <p:ph type="dt" sz="half" idx="10"/>
          </p:nvPr>
        </p:nvSpPr>
        <p:spPr/>
        <p:txBody>
          <a:bodyPr/>
          <a:lstStyle/>
          <a:p>
            <a:fld id="{DC8178F7-C8D2-4FFE-A9A4-AC0D6312AFB5}" type="datetimeFigureOut">
              <a:rPr lang="en-GB" smtClean="0"/>
              <a:t>24/03/2020</a:t>
            </a:fld>
            <a:endParaRPr lang="en-GB"/>
          </a:p>
        </p:txBody>
      </p:sp>
      <p:sp>
        <p:nvSpPr>
          <p:cNvPr id="6" name="Footer Placeholder 5">
            <a:extLst>
              <a:ext uri="{FF2B5EF4-FFF2-40B4-BE49-F238E27FC236}">
                <a16:creationId xmlns:a16="http://schemas.microsoft.com/office/drawing/2014/main" id="{46FF2234-FF1B-460E-B8DD-AFEEA03C13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3A79BE-58E7-4F9B-8B27-F3BE5D1A29B1}"/>
              </a:ext>
            </a:extLst>
          </p:cNvPr>
          <p:cNvSpPr>
            <a:spLocks noGrp="1"/>
          </p:cNvSpPr>
          <p:nvPr>
            <p:ph type="sldNum" sz="quarter" idx="12"/>
          </p:nvPr>
        </p:nvSpPr>
        <p:spPr/>
        <p:txBody>
          <a:bodyPr/>
          <a:lstStyle/>
          <a:p>
            <a:fld id="{58004D5B-1163-4C08-B29D-37145DF37F2B}" type="slidenum">
              <a:rPr lang="en-GB" smtClean="0"/>
              <a:t>‹#›</a:t>
            </a:fld>
            <a:endParaRPr lang="en-GB"/>
          </a:p>
        </p:txBody>
      </p:sp>
    </p:spTree>
    <p:extLst>
      <p:ext uri="{BB962C8B-B14F-4D97-AF65-F5344CB8AC3E}">
        <p14:creationId xmlns:p14="http://schemas.microsoft.com/office/powerpoint/2010/main" val="521065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7157A-4C27-42DF-8F39-051E753654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186680-0693-4C2A-9C53-EB0EDE6F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F85AD6-545D-4001-A774-BB070FFBC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8178F7-C8D2-4FFE-A9A4-AC0D6312AFB5}" type="datetimeFigureOut">
              <a:rPr lang="en-GB" smtClean="0"/>
              <a:t>24/03/2020</a:t>
            </a:fld>
            <a:endParaRPr lang="en-GB"/>
          </a:p>
        </p:txBody>
      </p:sp>
      <p:sp>
        <p:nvSpPr>
          <p:cNvPr id="5" name="Footer Placeholder 4">
            <a:extLst>
              <a:ext uri="{FF2B5EF4-FFF2-40B4-BE49-F238E27FC236}">
                <a16:creationId xmlns:a16="http://schemas.microsoft.com/office/drawing/2014/main" id="{58FF66AC-FF90-4303-A36D-F3B40A58F8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E9700A0-68D9-42A6-9B21-DD4BAE45D6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04D5B-1163-4C08-B29D-37145DF37F2B}" type="slidenum">
              <a:rPr lang="en-GB" smtClean="0"/>
              <a:t>‹#›</a:t>
            </a:fld>
            <a:endParaRPr lang="en-GB"/>
          </a:p>
        </p:txBody>
      </p:sp>
    </p:spTree>
    <p:extLst>
      <p:ext uri="{BB962C8B-B14F-4D97-AF65-F5344CB8AC3E}">
        <p14:creationId xmlns:p14="http://schemas.microsoft.com/office/powerpoint/2010/main" val="586174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hehairstyler.com/virtual-hairstyler"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facebook.com/521723652/posts/10158289063553653/?sfnsn=scwspwa&amp;d=w&amp;vh=i&amp;d=w&amp;vh=i&amp;extid=kc2jvxUyKT0ROvUD"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zL8OOQDJ440?t=1160"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MK6TXMsvgQg"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realfood.tesco.com/curatedlist/nine-store-cupboard-ingredients-and-how-to-use-them.html?sc_cmp=eml*adhoc*mar*tec*MIX_CONTENTNL_20_03_06_Veg&amp;utm_medium=email&amp;utm_source=adhoc&amp;utm_campaign=tec*MIX_CONTENTNL_20_03_06_Veg&amp;mi_u=66b0c059-3d82-4e7f-bfc3-d1767339258d&amp;dclid=CjgKEAjwmdzzBRDWmfK45tSFiRcSJACzk3QXWLbE_k89RuSdiehcKmgLg24UO7R8CQv_1ZL91fHoxPD_BwE"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dmeBMvGhf1g" TargetMode="External"/><Relationship Id="rId2" Type="http://schemas.openxmlformats.org/officeDocument/2006/relationships/hyperlink" Target="https://www.amazon.co.uk/Teach-Yourself-Serbo-Croat-Books/dp/0844238260"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1407D0-C3B6-4824-A66A-599F8CF85B6F}"/>
              </a:ext>
            </a:extLst>
          </p:cNvPr>
          <p:cNvSpPr>
            <a:spLocks noGrp="1"/>
          </p:cNvSpPr>
          <p:nvPr>
            <p:ph type="title"/>
          </p:nvPr>
        </p:nvSpPr>
        <p:spPr/>
        <p:txBody>
          <a:bodyPr>
            <a:normAutofit/>
          </a:bodyPr>
          <a:lstStyle/>
          <a:p>
            <a:r>
              <a:rPr lang="en-US" sz="3800" dirty="0"/>
              <a:t>My Time in the Clink</a:t>
            </a:r>
          </a:p>
        </p:txBody>
      </p:sp>
      <p:pic>
        <p:nvPicPr>
          <p:cNvPr id="8" name="Picture Placeholder 7" descr="A close up of a bottle&#10;&#10;Description automatically generated">
            <a:extLst>
              <a:ext uri="{FF2B5EF4-FFF2-40B4-BE49-F238E27FC236}">
                <a16:creationId xmlns:a16="http://schemas.microsoft.com/office/drawing/2014/main" id="{051CA1FA-61FB-48E9-9E91-A33D9BCF7EA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p:pic>
      <p:sp>
        <p:nvSpPr>
          <p:cNvPr id="6" name="Text Placeholder 5">
            <a:extLst>
              <a:ext uri="{FF2B5EF4-FFF2-40B4-BE49-F238E27FC236}">
                <a16:creationId xmlns:a16="http://schemas.microsoft.com/office/drawing/2014/main" id="{539F34FD-B130-4F39-AC15-C52715114727}"/>
              </a:ext>
            </a:extLst>
          </p:cNvPr>
          <p:cNvSpPr>
            <a:spLocks noGrp="1"/>
          </p:cNvSpPr>
          <p:nvPr>
            <p:ph type="body" sz="half" idx="2"/>
          </p:nvPr>
        </p:nvSpPr>
        <p:spPr/>
        <p:txBody>
          <a:bodyPr>
            <a:normAutofit/>
          </a:bodyPr>
          <a:lstStyle/>
          <a:p>
            <a:r>
              <a:rPr lang="en-US" sz="2800" dirty="0"/>
              <a:t>Pondering the meaning of it all, some random musings by someone in lock down to the dreaded fizzy-pop…</a:t>
            </a:r>
          </a:p>
        </p:txBody>
      </p:sp>
    </p:spTree>
    <p:extLst>
      <p:ext uri="{BB962C8B-B14F-4D97-AF65-F5344CB8AC3E}">
        <p14:creationId xmlns:p14="http://schemas.microsoft.com/office/powerpoint/2010/main" val="4255495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9E3A0-3588-4ACD-A312-16E7A8ED2552}"/>
              </a:ext>
            </a:extLst>
          </p:cNvPr>
          <p:cNvSpPr>
            <a:spLocks noGrp="1"/>
          </p:cNvSpPr>
          <p:nvPr>
            <p:ph type="title"/>
          </p:nvPr>
        </p:nvSpPr>
        <p:spPr>
          <a:xfrm>
            <a:off x="838200" y="365125"/>
            <a:ext cx="10515600" cy="1032661"/>
          </a:xfrm>
        </p:spPr>
        <p:txBody>
          <a:bodyPr/>
          <a:lstStyle/>
          <a:p>
            <a:r>
              <a:rPr lang="en-GB" dirty="0"/>
              <a:t>What if services are cut further?</a:t>
            </a:r>
          </a:p>
        </p:txBody>
      </p:sp>
      <p:sp>
        <p:nvSpPr>
          <p:cNvPr id="3" name="Content Placeholder 2">
            <a:extLst>
              <a:ext uri="{FF2B5EF4-FFF2-40B4-BE49-F238E27FC236}">
                <a16:creationId xmlns:a16="http://schemas.microsoft.com/office/drawing/2014/main" id="{6BDF236E-F6B0-43CF-80B2-D1DFD8A0878C}"/>
              </a:ext>
            </a:extLst>
          </p:cNvPr>
          <p:cNvSpPr>
            <a:spLocks noGrp="1"/>
          </p:cNvSpPr>
          <p:nvPr>
            <p:ph sz="half" idx="1"/>
          </p:nvPr>
        </p:nvSpPr>
        <p:spPr>
          <a:xfrm>
            <a:off x="838200" y="1397786"/>
            <a:ext cx="5181600" cy="1664195"/>
          </a:xfrm>
        </p:spPr>
        <p:txBody>
          <a:bodyPr>
            <a:normAutofit/>
          </a:bodyPr>
          <a:lstStyle/>
          <a:p>
            <a:r>
              <a:rPr lang="en-GB" sz="1800" dirty="0"/>
              <a:t>We may need to manage our own rubbish disposal if services are cut back. I’m going to hold onto toilet roll middles, match boxes, washing up bottles... Then hold a household challenge to recreate favourite blue Peter models</a:t>
            </a:r>
            <a:r>
              <a:rPr lang="en-GB" dirty="0"/>
              <a:t>.</a:t>
            </a:r>
          </a:p>
          <a:p>
            <a:endParaRPr lang="en-GB" dirty="0"/>
          </a:p>
          <a:p>
            <a:endParaRPr lang="en-GB" dirty="0"/>
          </a:p>
        </p:txBody>
      </p:sp>
      <p:sp>
        <p:nvSpPr>
          <p:cNvPr id="4" name="Content Placeholder 3">
            <a:extLst>
              <a:ext uri="{FF2B5EF4-FFF2-40B4-BE49-F238E27FC236}">
                <a16:creationId xmlns:a16="http://schemas.microsoft.com/office/drawing/2014/main" id="{0283FCC8-095B-4C5E-8C4E-BA66CD041060}"/>
              </a:ext>
            </a:extLst>
          </p:cNvPr>
          <p:cNvSpPr>
            <a:spLocks noGrp="1"/>
          </p:cNvSpPr>
          <p:nvPr>
            <p:ph sz="half" idx="2"/>
          </p:nvPr>
        </p:nvSpPr>
        <p:spPr>
          <a:xfrm>
            <a:off x="6248400" y="1397786"/>
            <a:ext cx="5181600" cy="1664195"/>
          </a:xfrm>
        </p:spPr>
        <p:txBody>
          <a:bodyPr>
            <a:normAutofit/>
          </a:bodyPr>
          <a:lstStyle/>
          <a:p>
            <a:r>
              <a:rPr lang="en-GB" sz="1800" dirty="0"/>
              <a:t>If you can't get out to buy the occasional gift item, repurpose household finds. I fashioned a handy pinboard from my husband's favourite shirt and stuffed it with cat hair. He has a terrible memory so I'm confident the apartheid will outlast his resentment.</a:t>
            </a:r>
          </a:p>
          <a:p>
            <a:endParaRPr lang="en-GB" dirty="0"/>
          </a:p>
        </p:txBody>
      </p:sp>
      <p:pic>
        <p:nvPicPr>
          <p:cNvPr id="6" name="Picture 5" descr="A picture containing sitting, green, grass, table&#10;&#10;Description automatically generated">
            <a:extLst>
              <a:ext uri="{FF2B5EF4-FFF2-40B4-BE49-F238E27FC236}">
                <a16:creationId xmlns:a16="http://schemas.microsoft.com/office/drawing/2014/main" id="{9864BFE2-8857-426B-88A8-1896E0D1F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943997"/>
            <a:ext cx="5052270" cy="3781308"/>
          </a:xfrm>
          <a:prstGeom prst="rect">
            <a:avLst/>
          </a:prstGeom>
        </p:spPr>
      </p:pic>
      <p:pic>
        <p:nvPicPr>
          <p:cNvPr id="8" name="Picture 7" descr="A picture containing indoor, pink, sitting, colored&#10;&#10;Description automatically generated">
            <a:extLst>
              <a:ext uri="{FF2B5EF4-FFF2-40B4-BE49-F238E27FC236}">
                <a16:creationId xmlns:a16="http://schemas.microsoft.com/office/drawing/2014/main" id="{E5E8F503-071A-42EF-9846-01E182C62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281" y="2943997"/>
            <a:ext cx="3813795" cy="3754205"/>
          </a:xfrm>
          <a:prstGeom prst="rect">
            <a:avLst/>
          </a:prstGeom>
        </p:spPr>
      </p:pic>
    </p:spTree>
    <p:extLst>
      <p:ext uri="{BB962C8B-B14F-4D97-AF65-F5344CB8AC3E}">
        <p14:creationId xmlns:p14="http://schemas.microsoft.com/office/powerpoint/2010/main" val="3470987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3E3F-0954-401A-9581-C596576E5E95}"/>
              </a:ext>
            </a:extLst>
          </p:cNvPr>
          <p:cNvSpPr>
            <a:spLocks noGrp="1"/>
          </p:cNvSpPr>
          <p:nvPr>
            <p:ph type="title"/>
          </p:nvPr>
        </p:nvSpPr>
        <p:spPr>
          <a:xfrm>
            <a:off x="838200" y="365125"/>
            <a:ext cx="5257800" cy="1325563"/>
          </a:xfrm>
        </p:spPr>
        <p:txBody>
          <a:bodyPr/>
          <a:lstStyle/>
          <a:p>
            <a:r>
              <a:rPr lang="en-GB" dirty="0"/>
              <a:t>Evenings dragging?</a:t>
            </a:r>
          </a:p>
        </p:txBody>
      </p:sp>
      <p:sp>
        <p:nvSpPr>
          <p:cNvPr id="3" name="Content Placeholder 2">
            <a:extLst>
              <a:ext uri="{FF2B5EF4-FFF2-40B4-BE49-F238E27FC236}">
                <a16:creationId xmlns:a16="http://schemas.microsoft.com/office/drawing/2014/main" id="{A7454640-2322-44EB-9F69-0F046692DCE1}"/>
              </a:ext>
            </a:extLst>
          </p:cNvPr>
          <p:cNvSpPr>
            <a:spLocks noGrp="1"/>
          </p:cNvSpPr>
          <p:nvPr>
            <p:ph sz="half" idx="1"/>
          </p:nvPr>
        </p:nvSpPr>
        <p:spPr/>
        <p:txBody>
          <a:bodyPr/>
          <a:lstStyle/>
          <a:p>
            <a:r>
              <a:rPr lang="en-GB" dirty="0"/>
              <a:t>I mentioned I may try out new and fetching hairstyles, but did you know you can do this to someone else? Get a photo of your loved one and spend an evening online</a:t>
            </a:r>
          </a:p>
          <a:p>
            <a:r>
              <a:rPr lang="en-GB" dirty="0">
                <a:hlinkClick r:id="rId2"/>
              </a:rPr>
              <a:t>CLICK HERE</a:t>
            </a:r>
            <a:endParaRPr lang="en-GB" dirty="0"/>
          </a:p>
        </p:txBody>
      </p:sp>
      <p:pic>
        <p:nvPicPr>
          <p:cNvPr id="5" name="Content Placeholder 4">
            <a:extLst>
              <a:ext uri="{FF2B5EF4-FFF2-40B4-BE49-F238E27FC236}">
                <a16:creationId xmlns:a16="http://schemas.microsoft.com/office/drawing/2014/main" id="{265A5C5A-FE2B-4F22-A621-DCBA01207644}"/>
              </a:ext>
            </a:extLst>
          </p:cNvPr>
          <p:cNvPicPr>
            <a:picLocks noGrp="1" noChangeAspect="1"/>
          </p:cNvPicPr>
          <p:nvPr>
            <p:ph sz="half" idx="2"/>
          </p:nvPr>
        </p:nvPicPr>
        <p:blipFill>
          <a:blip r:embed="rId3"/>
          <a:stretch>
            <a:fillRect/>
          </a:stretch>
        </p:blipFill>
        <p:spPr>
          <a:xfrm>
            <a:off x="6424005" y="0"/>
            <a:ext cx="5820338" cy="6857999"/>
          </a:xfrm>
          <a:prstGeom prst="rect">
            <a:avLst/>
          </a:prstGeom>
        </p:spPr>
      </p:pic>
    </p:spTree>
    <p:extLst>
      <p:ext uri="{BB962C8B-B14F-4D97-AF65-F5344CB8AC3E}">
        <p14:creationId xmlns:p14="http://schemas.microsoft.com/office/powerpoint/2010/main" val="3061320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75A10A6-F850-46A3-8AD6-B11C57E3D152}"/>
              </a:ext>
            </a:extLst>
          </p:cNvPr>
          <p:cNvSpPr>
            <a:spLocks noGrp="1"/>
          </p:cNvSpPr>
          <p:nvPr>
            <p:ph type="title"/>
          </p:nvPr>
        </p:nvSpPr>
        <p:spPr>
          <a:xfrm>
            <a:off x="838200" y="365125"/>
            <a:ext cx="5181600" cy="1325563"/>
          </a:xfrm>
        </p:spPr>
        <p:txBody>
          <a:bodyPr>
            <a:normAutofit/>
          </a:bodyPr>
          <a:lstStyle/>
          <a:p>
            <a:r>
              <a:rPr lang="en-GB" sz="3800" dirty="0"/>
              <a:t>More fireside fun</a:t>
            </a:r>
          </a:p>
        </p:txBody>
      </p:sp>
      <p:sp>
        <p:nvSpPr>
          <p:cNvPr id="3" name="Content Placeholder 2">
            <a:extLst>
              <a:ext uri="{FF2B5EF4-FFF2-40B4-BE49-F238E27FC236}">
                <a16:creationId xmlns:a16="http://schemas.microsoft.com/office/drawing/2014/main" id="{81118DE0-84AC-4D7D-9D5E-D7D38E8CA43B}"/>
              </a:ext>
            </a:extLst>
          </p:cNvPr>
          <p:cNvSpPr>
            <a:spLocks noGrp="1"/>
          </p:cNvSpPr>
          <p:nvPr>
            <p:ph sz="half" idx="1"/>
          </p:nvPr>
        </p:nvSpPr>
        <p:spPr>
          <a:xfrm>
            <a:off x="838200" y="1623527"/>
            <a:ext cx="5181600" cy="4553436"/>
          </a:xfrm>
        </p:spPr>
        <p:txBody>
          <a:bodyPr/>
          <a:lstStyle/>
          <a:p>
            <a:r>
              <a:rPr lang="en-US" dirty="0"/>
              <a:t>We’ve decided to go ‘old school’ and get the board games out, but playing them at anti-social distance using a broom handle to move the counters. Once we’re using squares of newspaper in the loo*, we’ll have the chance to liven things up with a lamplight  game of ‘what’s that headline’</a:t>
            </a:r>
          </a:p>
        </p:txBody>
      </p:sp>
      <p:pic>
        <p:nvPicPr>
          <p:cNvPr id="6" name="Content Placeholder 5" descr="A close up of a tree&#10;&#10;Description automatically generated">
            <a:extLst>
              <a:ext uri="{FF2B5EF4-FFF2-40B4-BE49-F238E27FC236}">
                <a16:creationId xmlns:a16="http://schemas.microsoft.com/office/drawing/2014/main" id="{66C1D502-6839-4A90-82F8-1155FFB28A5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380" r="3495"/>
          <a:stretch/>
        </p:blipFill>
        <p:spPr>
          <a:xfrm>
            <a:off x="7557045" y="0"/>
            <a:ext cx="4634955" cy="6858000"/>
          </a:xfrm>
        </p:spPr>
      </p:pic>
    </p:spTree>
    <p:extLst>
      <p:ext uri="{BB962C8B-B14F-4D97-AF65-F5344CB8AC3E}">
        <p14:creationId xmlns:p14="http://schemas.microsoft.com/office/powerpoint/2010/main" val="216018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819E-E95A-43D6-A01E-7075B96510C9}"/>
              </a:ext>
            </a:extLst>
          </p:cNvPr>
          <p:cNvSpPr>
            <a:spLocks noGrp="1"/>
          </p:cNvSpPr>
          <p:nvPr>
            <p:ph type="title"/>
          </p:nvPr>
        </p:nvSpPr>
        <p:spPr/>
        <p:txBody>
          <a:bodyPr/>
          <a:lstStyle/>
          <a:p>
            <a:r>
              <a:rPr lang="en-GB" dirty="0"/>
              <a:t>Worst case scenario…</a:t>
            </a:r>
          </a:p>
        </p:txBody>
      </p:sp>
      <p:sp>
        <p:nvSpPr>
          <p:cNvPr id="3" name="Content Placeholder 2">
            <a:extLst>
              <a:ext uri="{FF2B5EF4-FFF2-40B4-BE49-F238E27FC236}">
                <a16:creationId xmlns:a16="http://schemas.microsoft.com/office/drawing/2014/main" id="{D07B1526-7D57-43D8-A2C7-56E3448AA35D}"/>
              </a:ext>
            </a:extLst>
          </p:cNvPr>
          <p:cNvSpPr>
            <a:spLocks noGrp="1"/>
          </p:cNvSpPr>
          <p:nvPr>
            <p:ph sz="half" idx="1"/>
          </p:nvPr>
        </p:nvSpPr>
        <p:spPr>
          <a:xfrm>
            <a:off x="838200" y="1610686"/>
            <a:ext cx="5181600" cy="4566277"/>
          </a:xfrm>
        </p:spPr>
        <p:txBody>
          <a:bodyPr>
            <a:normAutofit/>
          </a:bodyPr>
          <a:lstStyle/>
          <a:p>
            <a:pPr marL="0" indent="0">
              <a:buNone/>
            </a:pPr>
            <a:r>
              <a:rPr lang="en-GB" dirty="0"/>
              <a:t>Planning for a worst case scenario, I will update my will. In order to leave a lasting impression, I’m also  going to try to decide in advance what my last words will be. One of my favourites is what Buddy Rich (drummer) said, when asked before his final operation ‘is there anything [meaning medication] you can’t take? He replied, ‘yeah, country music’. </a:t>
            </a:r>
          </a:p>
        </p:txBody>
      </p:sp>
      <p:sp>
        <p:nvSpPr>
          <p:cNvPr id="4" name="Content Placeholder 3">
            <a:extLst>
              <a:ext uri="{FF2B5EF4-FFF2-40B4-BE49-F238E27FC236}">
                <a16:creationId xmlns:a16="http://schemas.microsoft.com/office/drawing/2014/main" id="{B8771B88-4089-42E7-9D71-60A4A84A8459}"/>
              </a:ext>
            </a:extLst>
          </p:cNvPr>
          <p:cNvSpPr>
            <a:spLocks noGrp="1"/>
          </p:cNvSpPr>
          <p:nvPr>
            <p:ph sz="half" idx="2"/>
          </p:nvPr>
        </p:nvSpPr>
        <p:spPr>
          <a:xfrm>
            <a:off x="6172200" y="1442906"/>
            <a:ext cx="5181600" cy="1728133"/>
          </a:xfrm>
        </p:spPr>
        <p:txBody>
          <a:bodyPr>
            <a:normAutofit/>
          </a:bodyPr>
          <a:lstStyle/>
          <a:p>
            <a:pPr marL="0" indent="0">
              <a:buNone/>
            </a:pPr>
            <a:r>
              <a:rPr lang="en-GB" dirty="0"/>
              <a:t>If this is too morbid for you, why not make up nicknames for, or write an ode to your favourite body part?</a:t>
            </a:r>
          </a:p>
          <a:p>
            <a:endParaRPr lang="en-GB" dirty="0"/>
          </a:p>
        </p:txBody>
      </p:sp>
      <p:pic>
        <p:nvPicPr>
          <p:cNvPr id="6" name="Picture 5" descr="A picture containing drawing&#10;&#10;Description automatically generated">
            <a:extLst>
              <a:ext uri="{FF2B5EF4-FFF2-40B4-BE49-F238E27FC236}">
                <a16:creationId xmlns:a16="http://schemas.microsoft.com/office/drawing/2014/main" id="{336FF2DA-5AF1-4182-98DE-BFB0A0F97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3141" y="3078760"/>
            <a:ext cx="3349701" cy="3478872"/>
          </a:xfrm>
          <a:prstGeom prst="rect">
            <a:avLst/>
          </a:prstGeom>
        </p:spPr>
      </p:pic>
    </p:spTree>
    <p:extLst>
      <p:ext uri="{BB962C8B-B14F-4D97-AF65-F5344CB8AC3E}">
        <p14:creationId xmlns:p14="http://schemas.microsoft.com/office/powerpoint/2010/main" val="3627855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6D50-3FD4-45D1-BE8E-1E5EE3A01327}"/>
              </a:ext>
            </a:extLst>
          </p:cNvPr>
          <p:cNvSpPr>
            <a:spLocks noGrp="1"/>
          </p:cNvSpPr>
          <p:nvPr>
            <p:ph type="title"/>
          </p:nvPr>
        </p:nvSpPr>
        <p:spPr/>
        <p:txBody>
          <a:bodyPr>
            <a:normAutofit/>
          </a:bodyPr>
          <a:lstStyle/>
          <a:p>
            <a:r>
              <a:rPr lang="en-GB" sz="3800" dirty="0"/>
              <a:t>Final thoughts</a:t>
            </a:r>
          </a:p>
        </p:txBody>
      </p:sp>
      <p:sp>
        <p:nvSpPr>
          <p:cNvPr id="3" name="Content Placeholder 2">
            <a:extLst>
              <a:ext uri="{FF2B5EF4-FFF2-40B4-BE49-F238E27FC236}">
                <a16:creationId xmlns:a16="http://schemas.microsoft.com/office/drawing/2014/main" id="{426D8856-478B-4973-AF87-DA646288FAC5}"/>
              </a:ext>
            </a:extLst>
          </p:cNvPr>
          <p:cNvSpPr>
            <a:spLocks noGrp="1"/>
          </p:cNvSpPr>
          <p:nvPr>
            <p:ph sz="half" idx="1"/>
          </p:nvPr>
        </p:nvSpPr>
        <p:spPr/>
        <p:txBody>
          <a:bodyPr>
            <a:normAutofit/>
          </a:bodyPr>
          <a:lstStyle/>
          <a:p>
            <a:r>
              <a:rPr lang="en-GB" dirty="0"/>
              <a:t>So, to sum up, it’s important not to forget that the media informs but also sensationalises the  situation. If you have pets, spend some extra quality time with them, to restore calm and remind yourself that the world is still turning …</a:t>
            </a:r>
          </a:p>
          <a:p>
            <a:r>
              <a:rPr lang="en-GB" dirty="0">
                <a:hlinkClick r:id="rId2"/>
              </a:rPr>
              <a:t>CLICK HERE</a:t>
            </a:r>
            <a:endParaRPr lang="en-GB" dirty="0"/>
          </a:p>
        </p:txBody>
      </p:sp>
      <p:pic>
        <p:nvPicPr>
          <p:cNvPr id="6" name="Content Placeholder 5">
            <a:extLst>
              <a:ext uri="{FF2B5EF4-FFF2-40B4-BE49-F238E27FC236}">
                <a16:creationId xmlns:a16="http://schemas.microsoft.com/office/drawing/2014/main" id="{C02587DB-30FC-4CAB-A610-F73EEB39D875}"/>
              </a:ext>
            </a:extLst>
          </p:cNvPr>
          <p:cNvPicPr>
            <a:picLocks noGrp="1" noChangeAspect="1"/>
          </p:cNvPicPr>
          <p:nvPr>
            <p:ph sz="half" idx="2"/>
          </p:nvPr>
        </p:nvPicPr>
        <p:blipFill>
          <a:blip r:embed="rId3"/>
          <a:stretch>
            <a:fillRect/>
          </a:stretch>
        </p:blipFill>
        <p:spPr>
          <a:xfrm>
            <a:off x="6574277" y="1825625"/>
            <a:ext cx="4377446" cy="4351338"/>
          </a:xfrm>
          <a:prstGeom prst="rect">
            <a:avLst/>
          </a:prstGeom>
        </p:spPr>
      </p:pic>
    </p:spTree>
    <p:extLst>
      <p:ext uri="{BB962C8B-B14F-4D97-AF65-F5344CB8AC3E}">
        <p14:creationId xmlns:p14="http://schemas.microsoft.com/office/powerpoint/2010/main" val="93184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8E9A-D52D-4D0D-B24C-9D0B36D32FFE}"/>
              </a:ext>
            </a:extLst>
          </p:cNvPr>
          <p:cNvSpPr>
            <a:spLocks noGrp="1"/>
          </p:cNvSpPr>
          <p:nvPr>
            <p:ph type="title"/>
          </p:nvPr>
        </p:nvSpPr>
        <p:spPr>
          <a:xfrm>
            <a:off x="839788" y="457200"/>
            <a:ext cx="3932237" cy="923731"/>
          </a:xfrm>
        </p:spPr>
        <p:txBody>
          <a:bodyPr>
            <a:noAutofit/>
          </a:bodyPr>
          <a:lstStyle/>
          <a:p>
            <a:r>
              <a:rPr lang="en-GB" sz="3800" dirty="0"/>
              <a:t>WHY are we here? </a:t>
            </a:r>
          </a:p>
        </p:txBody>
      </p:sp>
      <p:sp>
        <p:nvSpPr>
          <p:cNvPr id="4" name="Text Placeholder 3">
            <a:extLst>
              <a:ext uri="{FF2B5EF4-FFF2-40B4-BE49-F238E27FC236}">
                <a16:creationId xmlns:a16="http://schemas.microsoft.com/office/drawing/2014/main" id="{71F06E34-F79F-4D8C-921A-5206684289CE}"/>
              </a:ext>
            </a:extLst>
          </p:cNvPr>
          <p:cNvSpPr>
            <a:spLocks noGrp="1"/>
          </p:cNvSpPr>
          <p:nvPr>
            <p:ph type="body" sz="half" idx="2"/>
          </p:nvPr>
        </p:nvSpPr>
        <p:spPr>
          <a:xfrm>
            <a:off x="839788" y="1527021"/>
            <a:ext cx="3932237" cy="4341967"/>
          </a:xfrm>
        </p:spPr>
        <p:txBody>
          <a:bodyPr>
            <a:normAutofit/>
          </a:bodyPr>
          <a:lstStyle/>
          <a:p>
            <a:r>
              <a:rPr lang="en-GB" sz="1800" dirty="0"/>
              <a:t>Not in the existentialist sense of this question (we’re here to help others, although what the others are here for is uncertain). Some are blaming the Chinese, but the existence of a maleficent super-being, bent on worldwide destruction is for Marvel comics. Nobody wanted this, don’t blame anybody. It may also be tempting to blame the government, a frequently popular standpoint, but try to remember that they told us from the start that there would be four phases, so Government response was always going to evolve…</a:t>
            </a:r>
          </a:p>
        </p:txBody>
      </p:sp>
      <p:pic>
        <p:nvPicPr>
          <p:cNvPr id="5" name="EB15B3A7">
            <a:hlinkClick r:id="" action="ppaction://media"/>
            <a:extLst>
              <a:ext uri="{FF2B5EF4-FFF2-40B4-BE49-F238E27FC236}">
                <a16:creationId xmlns:a16="http://schemas.microsoft.com/office/drawing/2014/main" id="{AC83BE69-F34A-4F8B-AC15-19B0E6BC3C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97996" y="1073020"/>
            <a:ext cx="6956283" cy="3937519"/>
          </a:xfrm>
          <a:prstGeom prst="rect">
            <a:avLst/>
          </a:prstGeom>
        </p:spPr>
      </p:pic>
    </p:spTree>
    <p:extLst>
      <p:ext uri="{BB962C8B-B14F-4D97-AF65-F5344CB8AC3E}">
        <p14:creationId xmlns:p14="http://schemas.microsoft.com/office/powerpoint/2010/main" val="39183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8621-8745-4458-AC9F-76E05827F7A6}"/>
              </a:ext>
            </a:extLst>
          </p:cNvPr>
          <p:cNvSpPr>
            <a:spLocks noGrp="1"/>
          </p:cNvSpPr>
          <p:nvPr>
            <p:ph type="title"/>
          </p:nvPr>
        </p:nvSpPr>
        <p:spPr>
          <a:xfrm>
            <a:off x="839788" y="457200"/>
            <a:ext cx="3932237" cy="775982"/>
          </a:xfrm>
        </p:spPr>
        <p:txBody>
          <a:bodyPr>
            <a:normAutofit/>
          </a:bodyPr>
          <a:lstStyle/>
          <a:p>
            <a:r>
              <a:rPr lang="en-GB" sz="3800" dirty="0"/>
              <a:t>WHAT is the risk?</a:t>
            </a:r>
          </a:p>
        </p:txBody>
      </p:sp>
      <p:sp>
        <p:nvSpPr>
          <p:cNvPr id="4" name="Text Placeholder 3">
            <a:extLst>
              <a:ext uri="{FF2B5EF4-FFF2-40B4-BE49-F238E27FC236}">
                <a16:creationId xmlns:a16="http://schemas.microsoft.com/office/drawing/2014/main" id="{4CDB66E2-3D8B-45D1-AB7C-AB449D23DAAB}"/>
              </a:ext>
            </a:extLst>
          </p:cNvPr>
          <p:cNvSpPr>
            <a:spLocks noGrp="1"/>
          </p:cNvSpPr>
          <p:nvPr>
            <p:ph type="body" sz="half" idx="2"/>
          </p:nvPr>
        </p:nvSpPr>
        <p:spPr>
          <a:xfrm>
            <a:off x="839788" y="1342239"/>
            <a:ext cx="3932237" cy="4526749"/>
          </a:xfrm>
        </p:spPr>
        <p:txBody>
          <a:bodyPr/>
          <a:lstStyle/>
          <a:p>
            <a:r>
              <a:rPr lang="en-GB" sz="1800" dirty="0"/>
              <a:t>If you're "older" (than what?) or have underlying health issues (show me someone over 50 who doesn't) you should consider self-isolation or anti-social distancing. A lot of us fall into this category, and it brings with it another suite of dilemmas…</a:t>
            </a:r>
          </a:p>
          <a:p>
            <a:r>
              <a:rPr lang="en-GB" sz="1800" dirty="0"/>
              <a:t> </a:t>
            </a:r>
          </a:p>
          <a:p>
            <a:r>
              <a:rPr lang="en-GB" sz="1800" dirty="0"/>
              <a:t>First you need to decide if you're isolating together with your loved ones or setting up an apartheid regime indoors…</a:t>
            </a:r>
            <a:endParaRPr lang="en-GB" dirty="0"/>
          </a:p>
        </p:txBody>
      </p:sp>
      <p:pic>
        <p:nvPicPr>
          <p:cNvPr id="7" name="2QuarrantineDilemma">
            <a:hlinkClick r:id="" action="ppaction://media"/>
            <a:extLst>
              <a:ext uri="{FF2B5EF4-FFF2-40B4-BE49-F238E27FC236}">
                <a16:creationId xmlns:a16="http://schemas.microsoft.com/office/drawing/2014/main" id="{51883487-54EE-4322-89B9-8AD33179D5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33052" y="0"/>
            <a:ext cx="3658948" cy="6494106"/>
          </a:xfrm>
          <a:prstGeom prst="rect">
            <a:avLst/>
          </a:prstGeom>
        </p:spPr>
      </p:pic>
    </p:spTree>
    <p:extLst>
      <p:ext uri="{BB962C8B-B14F-4D97-AF65-F5344CB8AC3E}">
        <p14:creationId xmlns:p14="http://schemas.microsoft.com/office/powerpoint/2010/main" val="245056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8877-3E6C-458A-A907-34144E7B50CE}"/>
              </a:ext>
            </a:extLst>
          </p:cNvPr>
          <p:cNvSpPr>
            <a:spLocks noGrp="1"/>
          </p:cNvSpPr>
          <p:nvPr>
            <p:ph type="title"/>
          </p:nvPr>
        </p:nvSpPr>
        <p:spPr>
          <a:xfrm>
            <a:off x="662730" y="281032"/>
            <a:ext cx="4109295" cy="926983"/>
          </a:xfrm>
        </p:spPr>
        <p:txBody>
          <a:bodyPr>
            <a:noAutofit/>
          </a:bodyPr>
          <a:lstStyle/>
          <a:p>
            <a:r>
              <a:rPr lang="en-GB" sz="3800" dirty="0"/>
              <a:t>Quarantine Issues:</a:t>
            </a:r>
          </a:p>
        </p:txBody>
      </p:sp>
      <p:pic>
        <p:nvPicPr>
          <p:cNvPr id="6" name="Picture Placeholder 5" descr="A picture containing text, book, photo, holding&#10;&#10;Description automatically generated">
            <a:extLst>
              <a:ext uri="{FF2B5EF4-FFF2-40B4-BE49-F238E27FC236}">
                <a16:creationId xmlns:a16="http://schemas.microsoft.com/office/drawing/2014/main" id="{36955201-55EC-415C-991A-6299341F847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121" r="4121"/>
          <a:stretch>
            <a:fillRect/>
          </a:stretch>
        </p:blipFill>
        <p:spPr>
          <a:xfrm>
            <a:off x="5180012" y="1314596"/>
            <a:ext cx="6172200" cy="4873625"/>
          </a:xfrm>
        </p:spPr>
      </p:pic>
      <p:sp>
        <p:nvSpPr>
          <p:cNvPr id="4" name="Text Placeholder 3">
            <a:extLst>
              <a:ext uri="{FF2B5EF4-FFF2-40B4-BE49-F238E27FC236}">
                <a16:creationId xmlns:a16="http://schemas.microsoft.com/office/drawing/2014/main" id="{FE8ADFD0-9B59-4E7E-BA5B-718DC54B5C87}"/>
              </a:ext>
            </a:extLst>
          </p:cNvPr>
          <p:cNvSpPr>
            <a:spLocks noGrp="1"/>
          </p:cNvSpPr>
          <p:nvPr>
            <p:ph type="body" sz="half" idx="2"/>
          </p:nvPr>
        </p:nvSpPr>
        <p:spPr>
          <a:xfrm>
            <a:off x="839788" y="1208015"/>
            <a:ext cx="3932237" cy="4660973"/>
          </a:xfrm>
        </p:spPr>
        <p:txBody>
          <a:bodyPr>
            <a:noAutofit/>
          </a:bodyPr>
          <a:lstStyle/>
          <a:p>
            <a:r>
              <a:rPr lang="en-GB" sz="1800" dirty="0"/>
              <a:t>The benefits of apartheid are that you can nominate the fittest or least popular member of the household to venture out to fetch food or prescriptions. </a:t>
            </a:r>
          </a:p>
          <a:p>
            <a:r>
              <a:rPr lang="en-GB" sz="1800" dirty="0"/>
              <a:t>The downside is that to do it properly you will have to divvy up the rooms, household appliances and stake a personal claim to door handles and light switches. In the Ragan household, I get the kitchen, John gets the TV remote control, and I’ve tied pink ribbons on ‘my’ door handles, blue ribbons on John’s door handles (we are very traditional in our gender choices, this is not the time for non-binary quandaries).</a:t>
            </a:r>
          </a:p>
        </p:txBody>
      </p:sp>
      <p:sp>
        <p:nvSpPr>
          <p:cNvPr id="7" name="Rectangle 6">
            <a:extLst>
              <a:ext uri="{FF2B5EF4-FFF2-40B4-BE49-F238E27FC236}">
                <a16:creationId xmlns:a16="http://schemas.microsoft.com/office/drawing/2014/main" id="{1519CC3B-CB64-4069-8608-547B70741AF4}"/>
              </a:ext>
            </a:extLst>
          </p:cNvPr>
          <p:cNvSpPr/>
          <p:nvPr/>
        </p:nvSpPr>
        <p:spPr>
          <a:xfrm>
            <a:off x="5218112" y="284685"/>
            <a:ext cx="6096000" cy="923330"/>
          </a:xfrm>
          <a:prstGeom prst="rect">
            <a:avLst/>
          </a:prstGeom>
        </p:spPr>
        <p:txBody>
          <a:bodyPr>
            <a:spAutoFit/>
          </a:bodyPr>
          <a:lstStyle/>
          <a:p>
            <a:r>
              <a:rPr lang="en-GB" dirty="0"/>
              <a:t>Living separately can have its problems. To try to communicate but keep an element of levity, John and I are using walkie-talkies to chat between rooms…</a:t>
            </a:r>
          </a:p>
        </p:txBody>
      </p:sp>
    </p:spTree>
    <p:extLst>
      <p:ext uri="{BB962C8B-B14F-4D97-AF65-F5344CB8AC3E}">
        <p14:creationId xmlns:p14="http://schemas.microsoft.com/office/powerpoint/2010/main" val="670174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757EA1-C884-4FE5-AC7A-6A3D8F2DA287}"/>
              </a:ext>
            </a:extLst>
          </p:cNvPr>
          <p:cNvSpPr>
            <a:spLocks noGrp="1"/>
          </p:cNvSpPr>
          <p:nvPr>
            <p:ph type="title"/>
          </p:nvPr>
        </p:nvSpPr>
        <p:spPr>
          <a:xfrm>
            <a:off x="838200" y="365125"/>
            <a:ext cx="5008927" cy="1325563"/>
          </a:xfrm>
        </p:spPr>
        <p:txBody>
          <a:bodyPr>
            <a:normAutofit/>
          </a:bodyPr>
          <a:lstStyle/>
          <a:p>
            <a:r>
              <a:rPr lang="en-GB" sz="3800" dirty="0"/>
              <a:t>WHEN can I leave the house?</a:t>
            </a:r>
          </a:p>
        </p:txBody>
      </p:sp>
      <p:sp>
        <p:nvSpPr>
          <p:cNvPr id="6" name="Content Placeholder 5">
            <a:extLst>
              <a:ext uri="{FF2B5EF4-FFF2-40B4-BE49-F238E27FC236}">
                <a16:creationId xmlns:a16="http://schemas.microsoft.com/office/drawing/2014/main" id="{7D4F5A27-956A-4EEF-8FDD-4160FA1B1B4B}"/>
              </a:ext>
            </a:extLst>
          </p:cNvPr>
          <p:cNvSpPr>
            <a:spLocks noGrp="1"/>
          </p:cNvSpPr>
          <p:nvPr>
            <p:ph sz="half" idx="1"/>
          </p:nvPr>
        </p:nvSpPr>
        <p:spPr/>
        <p:txBody>
          <a:bodyPr/>
          <a:lstStyle/>
          <a:p>
            <a:pPr marL="0" indent="0">
              <a:buNone/>
            </a:pPr>
            <a:r>
              <a:rPr lang="en-GB" dirty="0"/>
              <a:t>You can leave the house to go for a walk, according to government advice, but you need to stay two metres apart. The radio advises that if you can touch someone with a broom, you're too close. Or as Tony Hancock would say, “stop poking me with that stick!”</a:t>
            </a:r>
          </a:p>
          <a:p>
            <a:pPr marL="0" indent="0">
              <a:buNone/>
            </a:pPr>
            <a:r>
              <a:rPr lang="en-GB" dirty="0">
                <a:hlinkClick r:id="rId2"/>
              </a:rPr>
              <a:t>CLICK HERE</a:t>
            </a:r>
            <a:endParaRPr lang="en-GB" dirty="0"/>
          </a:p>
        </p:txBody>
      </p:sp>
      <p:sp>
        <p:nvSpPr>
          <p:cNvPr id="7" name="Content Placeholder 6">
            <a:extLst>
              <a:ext uri="{FF2B5EF4-FFF2-40B4-BE49-F238E27FC236}">
                <a16:creationId xmlns:a16="http://schemas.microsoft.com/office/drawing/2014/main" id="{C036031A-C9C7-4587-8F42-2AC207EBA8EC}"/>
              </a:ext>
            </a:extLst>
          </p:cNvPr>
          <p:cNvSpPr>
            <a:spLocks noGrp="1"/>
          </p:cNvSpPr>
          <p:nvPr>
            <p:ph sz="half" idx="2"/>
          </p:nvPr>
        </p:nvSpPr>
        <p:spPr>
          <a:xfrm>
            <a:off x="6172200" y="1252809"/>
            <a:ext cx="5181600" cy="4924153"/>
          </a:xfrm>
        </p:spPr>
        <p:txBody>
          <a:bodyPr/>
          <a:lstStyle/>
          <a:p>
            <a:pPr marL="0" indent="0">
              <a:buNone/>
            </a:pPr>
            <a:endParaRPr lang="en-GB" dirty="0"/>
          </a:p>
        </p:txBody>
      </p:sp>
      <p:pic>
        <p:nvPicPr>
          <p:cNvPr id="8" name="Picture 7">
            <a:extLst>
              <a:ext uri="{FF2B5EF4-FFF2-40B4-BE49-F238E27FC236}">
                <a16:creationId xmlns:a16="http://schemas.microsoft.com/office/drawing/2014/main" id="{0E5BAFDA-055C-4B0B-9D3C-E2C6CECAA95B}"/>
              </a:ext>
            </a:extLst>
          </p:cNvPr>
          <p:cNvPicPr>
            <a:picLocks noChangeAspect="1"/>
          </p:cNvPicPr>
          <p:nvPr/>
        </p:nvPicPr>
        <p:blipFill>
          <a:blip r:embed="rId3"/>
          <a:stretch>
            <a:fillRect/>
          </a:stretch>
        </p:blipFill>
        <p:spPr>
          <a:xfrm>
            <a:off x="6172200" y="1252809"/>
            <a:ext cx="5258324" cy="5236292"/>
          </a:xfrm>
          <a:prstGeom prst="rect">
            <a:avLst/>
          </a:prstGeom>
        </p:spPr>
      </p:pic>
    </p:spTree>
    <p:extLst>
      <p:ext uri="{BB962C8B-B14F-4D97-AF65-F5344CB8AC3E}">
        <p14:creationId xmlns:p14="http://schemas.microsoft.com/office/powerpoint/2010/main" val="1145158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D970-19A2-40B7-8477-97372FBEC967}"/>
              </a:ext>
            </a:extLst>
          </p:cNvPr>
          <p:cNvSpPr>
            <a:spLocks noGrp="1"/>
          </p:cNvSpPr>
          <p:nvPr>
            <p:ph type="title"/>
          </p:nvPr>
        </p:nvSpPr>
        <p:spPr/>
        <p:txBody>
          <a:bodyPr/>
          <a:lstStyle/>
          <a:p>
            <a:r>
              <a:rPr lang="en-GB" dirty="0"/>
              <a:t>Venturing Out:</a:t>
            </a:r>
          </a:p>
        </p:txBody>
      </p:sp>
      <p:sp>
        <p:nvSpPr>
          <p:cNvPr id="3" name="Content Placeholder 2">
            <a:extLst>
              <a:ext uri="{FF2B5EF4-FFF2-40B4-BE49-F238E27FC236}">
                <a16:creationId xmlns:a16="http://schemas.microsoft.com/office/drawing/2014/main" id="{70E1AC92-24BE-4899-877C-F435C8533806}"/>
              </a:ext>
            </a:extLst>
          </p:cNvPr>
          <p:cNvSpPr>
            <a:spLocks noGrp="1"/>
          </p:cNvSpPr>
          <p:nvPr>
            <p:ph sz="half" idx="1"/>
          </p:nvPr>
        </p:nvSpPr>
        <p:spPr/>
        <p:txBody>
          <a:bodyPr>
            <a:normAutofit/>
          </a:bodyPr>
          <a:lstStyle/>
          <a:p>
            <a:r>
              <a:rPr lang="en-GB" dirty="0"/>
              <a:t>Also, if the person walking behind is catching you up, you will need to quicken your pace to maintain the required anti- social distance, which could result in a Benny Hill-type chase (a little music to reminisce to)</a:t>
            </a:r>
          </a:p>
          <a:p>
            <a:r>
              <a:rPr lang="en-GB" dirty="0">
                <a:hlinkClick r:id="rId2"/>
              </a:rPr>
              <a:t>CLICK HERE</a:t>
            </a:r>
            <a:endParaRPr lang="en-GB" dirty="0"/>
          </a:p>
          <a:p>
            <a:pPr marL="0" indent="0">
              <a:buNone/>
            </a:pPr>
            <a:endParaRPr lang="en-GB" sz="1800" dirty="0"/>
          </a:p>
        </p:txBody>
      </p:sp>
      <p:sp>
        <p:nvSpPr>
          <p:cNvPr id="4" name="Content Placeholder 3">
            <a:extLst>
              <a:ext uri="{FF2B5EF4-FFF2-40B4-BE49-F238E27FC236}">
                <a16:creationId xmlns:a16="http://schemas.microsoft.com/office/drawing/2014/main" id="{26530EFE-F3CC-4A13-AB4E-F6E898E8D507}"/>
              </a:ext>
            </a:extLst>
          </p:cNvPr>
          <p:cNvSpPr>
            <a:spLocks noGrp="1"/>
          </p:cNvSpPr>
          <p:nvPr>
            <p:ph sz="half" idx="2"/>
          </p:nvPr>
        </p:nvSpPr>
        <p:spPr>
          <a:xfrm>
            <a:off x="6172200" y="679508"/>
            <a:ext cx="5181600" cy="5497455"/>
          </a:xfrm>
        </p:spPr>
        <p:txBody>
          <a:bodyPr>
            <a:normAutofit/>
          </a:bodyPr>
          <a:lstStyle/>
          <a:p>
            <a:pPr marL="0" indent="0">
              <a:buNone/>
            </a:pPr>
            <a:endParaRPr lang="en-GB" dirty="0"/>
          </a:p>
          <a:p>
            <a:endParaRPr lang="en-GB" dirty="0"/>
          </a:p>
        </p:txBody>
      </p:sp>
      <p:pic>
        <p:nvPicPr>
          <p:cNvPr id="5" name="Picture 4">
            <a:extLst>
              <a:ext uri="{FF2B5EF4-FFF2-40B4-BE49-F238E27FC236}">
                <a16:creationId xmlns:a16="http://schemas.microsoft.com/office/drawing/2014/main" id="{2F96464E-FD2B-4340-894F-35B3B4BAA60B}"/>
              </a:ext>
            </a:extLst>
          </p:cNvPr>
          <p:cNvPicPr>
            <a:picLocks noChangeAspect="1"/>
          </p:cNvPicPr>
          <p:nvPr/>
        </p:nvPicPr>
        <p:blipFill>
          <a:blip r:embed="rId3"/>
          <a:stretch>
            <a:fillRect/>
          </a:stretch>
        </p:blipFill>
        <p:spPr>
          <a:xfrm>
            <a:off x="6478964" y="1904301"/>
            <a:ext cx="5442415" cy="3752188"/>
          </a:xfrm>
          <a:prstGeom prst="rect">
            <a:avLst/>
          </a:prstGeom>
        </p:spPr>
      </p:pic>
    </p:spTree>
    <p:extLst>
      <p:ext uri="{BB962C8B-B14F-4D97-AF65-F5344CB8AC3E}">
        <p14:creationId xmlns:p14="http://schemas.microsoft.com/office/powerpoint/2010/main" val="1688970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B520E-C7F9-45E0-B09E-04370D7E6D46}"/>
              </a:ext>
            </a:extLst>
          </p:cNvPr>
          <p:cNvSpPr>
            <a:spLocks noGrp="1"/>
          </p:cNvSpPr>
          <p:nvPr>
            <p:ph type="title"/>
          </p:nvPr>
        </p:nvSpPr>
        <p:spPr/>
        <p:txBody>
          <a:bodyPr>
            <a:normAutofit/>
          </a:bodyPr>
          <a:lstStyle/>
          <a:p>
            <a:r>
              <a:rPr lang="en-GB" sz="3800" dirty="0"/>
              <a:t>What about shortages?</a:t>
            </a:r>
          </a:p>
        </p:txBody>
      </p:sp>
      <p:sp>
        <p:nvSpPr>
          <p:cNvPr id="3" name="Content Placeholder 2">
            <a:extLst>
              <a:ext uri="{FF2B5EF4-FFF2-40B4-BE49-F238E27FC236}">
                <a16:creationId xmlns:a16="http://schemas.microsoft.com/office/drawing/2014/main" id="{C2DAEDAF-5D1E-4E51-B1BE-876046840287}"/>
              </a:ext>
            </a:extLst>
          </p:cNvPr>
          <p:cNvSpPr>
            <a:spLocks noGrp="1"/>
          </p:cNvSpPr>
          <p:nvPr>
            <p:ph sz="half" idx="1"/>
          </p:nvPr>
        </p:nvSpPr>
        <p:spPr>
          <a:xfrm>
            <a:off x="838200" y="1408922"/>
            <a:ext cx="5181600" cy="4795935"/>
          </a:xfrm>
        </p:spPr>
        <p:txBody>
          <a:bodyPr>
            <a:normAutofit fontScale="85000" lnSpcReduction="20000"/>
          </a:bodyPr>
          <a:lstStyle/>
          <a:p>
            <a:r>
              <a:rPr lang="en-GB" dirty="0"/>
              <a:t>If you are the nominated shopper and you find the supermarket shelves are bare, remember you have other options. You could raid the pantry and get creative with all the pot noodles, exotic spices and marzipan (ignore the best before date, normal rules don't apply) Here are some tips:</a:t>
            </a:r>
          </a:p>
          <a:p>
            <a:r>
              <a:rPr lang="en-GB" dirty="0">
                <a:hlinkClick r:id="rId2"/>
              </a:rPr>
              <a:t>CLICK HERE</a:t>
            </a:r>
            <a:r>
              <a:rPr lang="en-GB" dirty="0"/>
              <a:t> </a:t>
            </a:r>
          </a:p>
          <a:p>
            <a:r>
              <a:rPr lang="en-GB" dirty="0"/>
              <a:t>But food may not be the problem…</a:t>
            </a:r>
          </a:p>
          <a:p>
            <a:r>
              <a:rPr lang="en-GB" dirty="0"/>
              <a:t>Revive the wartime approach to shortages of toilet rolls by repurposing your daily newspaper. I would recommend trying to wear the ink off before re-use, or the story will stay with you*. </a:t>
            </a:r>
          </a:p>
          <a:p>
            <a:endParaRPr lang="en-GB" dirty="0"/>
          </a:p>
        </p:txBody>
      </p:sp>
      <p:pic>
        <p:nvPicPr>
          <p:cNvPr id="7" name="Content Placeholder 6" descr="A truck is parked on the side of a road&#10;&#10;Description automatically generated">
            <a:extLst>
              <a:ext uri="{FF2B5EF4-FFF2-40B4-BE49-F238E27FC236}">
                <a16:creationId xmlns:a16="http://schemas.microsoft.com/office/drawing/2014/main" id="{C958C550-A800-49FE-B97B-47461743132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47308" y="9914"/>
            <a:ext cx="5144692" cy="6859589"/>
          </a:xfrm>
        </p:spPr>
      </p:pic>
    </p:spTree>
    <p:extLst>
      <p:ext uri="{BB962C8B-B14F-4D97-AF65-F5344CB8AC3E}">
        <p14:creationId xmlns:p14="http://schemas.microsoft.com/office/powerpoint/2010/main" val="4200136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9821-55DA-460E-BDBB-8D5060240E5A}"/>
              </a:ext>
            </a:extLst>
          </p:cNvPr>
          <p:cNvSpPr>
            <a:spLocks noGrp="1"/>
          </p:cNvSpPr>
          <p:nvPr>
            <p:ph type="title"/>
          </p:nvPr>
        </p:nvSpPr>
        <p:spPr/>
        <p:txBody>
          <a:bodyPr>
            <a:normAutofit/>
          </a:bodyPr>
          <a:lstStyle/>
          <a:p>
            <a:r>
              <a:rPr lang="en-GB" sz="3800" dirty="0"/>
              <a:t>HOW should I occupy myself at home?</a:t>
            </a:r>
          </a:p>
        </p:txBody>
      </p:sp>
      <p:sp>
        <p:nvSpPr>
          <p:cNvPr id="3" name="Content Placeholder 2">
            <a:extLst>
              <a:ext uri="{FF2B5EF4-FFF2-40B4-BE49-F238E27FC236}">
                <a16:creationId xmlns:a16="http://schemas.microsoft.com/office/drawing/2014/main" id="{CB21E7E0-94E2-4F78-BDD0-0410F640213E}"/>
              </a:ext>
            </a:extLst>
          </p:cNvPr>
          <p:cNvSpPr>
            <a:spLocks noGrp="1"/>
          </p:cNvSpPr>
          <p:nvPr>
            <p:ph sz="half" idx="1"/>
          </p:nvPr>
        </p:nvSpPr>
        <p:spPr>
          <a:xfrm>
            <a:off x="838200" y="1586204"/>
            <a:ext cx="5181600" cy="4590759"/>
          </a:xfrm>
        </p:spPr>
        <p:txBody>
          <a:bodyPr>
            <a:normAutofit fontScale="70000" lnSpcReduction="20000"/>
          </a:bodyPr>
          <a:lstStyle/>
          <a:p>
            <a:r>
              <a:rPr lang="en-GB" dirty="0"/>
              <a:t>Try learning a new skill. Maybe study a foreign language (if we are ever allowed to use our passports again, think how useful it would be to be able to order a beer without resort to shouting or miming)….</a:t>
            </a:r>
          </a:p>
          <a:p>
            <a:r>
              <a:rPr lang="en-GB" dirty="0">
                <a:hlinkClick r:id="rId2"/>
              </a:rPr>
              <a:t>CLICK HERE</a:t>
            </a:r>
            <a:endParaRPr lang="en-GB" dirty="0"/>
          </a:p>
          <a:p>
            <a:r>
              <a:rPr lang="en-GB" dirty="0"/>
              <a:t>Or learn to open doors with your elbows. This will be useful in the shorter term, when you arrive at a door with the wrong colour ribbon.</a:t>
            </a:r>
          </a:p>
          <a:p>
            <a:r>
              <a:rPr lang="en-GB" dirty="0"/>
              <a:t>If you have entrepreneurial tendencies and some cash in the bank, you could consider buying shares. Amazon; all phone and broadband companies; and manufacturers of soap, hand cream, disposable gloves and anti-virus wipes are all on the up. </a:t>
            </a:r>
          </a:p>
          <a:p>
            <a:endParaRPr lang="en-GB" dirty="0"/>
          </a:p>
        </p:txBody>
      </p:sp>
      <p:sp>
        <p:nvSpPr>
          <p:cNvPr id="4" name="Content Placeholder 3">
            <a:extLst>
              <a:ext uri="{FF2B5EF4-FFF2-40B4-BE49-F238E27FC236}">
                <a16:creationId xmlns:a16="http://schemas.microsoft.com/office/drawing/2014/main" id="{A976F318-0BBF-43FF-B475-E5DBBBBF9964}"/>
              </a:ext>
            </a:extLst>
          </p:cNvPr>
          <p:cNvSpPr>
            <a:spLocks noGrp="1"/>
          </p:cNvSpPr>
          <p:nvPr>
            <p:ph sz="half" idx="2"/>
          </p:nvPr>
        </p:nvSpPr>
        <p:spPr>
          <a:xfrm>
            <a:off x="6172200" y="1526796"/>
            <a:ext cx="5181600" cy="4650167"/>
          </a:xfrm>
        </p:spPr>
        <p:txBody>
          <a:bodyPr>
            <a:normAutofit fontScale="70000" lnSpcReduction="20000"/>
          </a:bodyPr>
          <a:lstStyle/>
          <a:p>
            <a:r>
              <a:rPr lang="en-GB" dirty="0"/>
              <a:t>Then again, I’m working from home every morning. While I’m glad to have some structure to my day, achieving work-life separation can be tricky …</a:t>
            </a:r>
          </a:p>
          <a:p>
            <a:r>
              <a:rPr lang="en-GB" dirty="0">
                <a:hlinkClick r:id="rId3"/>
              </a:rPr>
              <a:t>CLICK HERE</a:t>
            </a:r>
            <a:endParaRPr lang="en-GB" dirty="0"/>
          </a:p>
          <a:p>
            <a:endParaRPr lang="en-GB" dirty="0"/>
          </a:p>
        </p:txBody>
      </p:sp>
      <p:pic>
        <p:nvPicPr>
          <p:cNvPr id="5" name="Picture 4">
            <a:extLst>
              <a:ext uri="{FF2B5EF4-FFF2-40B4-BE49-F238E27FC236}">
                <a16:creationId xmlns:a16="http://schemas.microsoft.com/office/drawing/2014/main" id="{97FD2E67-E815-42E2-B181-2DD23119BA50}"/>
              </a:ext>
            </a:extLst>
          </p:cNvPr>
          <p:cNvPicPr>
            <a:picLocks noChangeAspect="1"/>
          </p:cNvPicPr>
          <p:nvPr/>
        </p:nvPicPr>
        <p:blipFill>
          <a:blip r:embed="rId4"/>
          <a:stretch>
            <a:fillRect/>
          </a:stretch>
        </p:blipFill>
        <p:spPr>
          <a:xfrm>
            <a:off x="6317235" y="3165949"/>
            <a:ext cx="5188965" cy="2774352"/>
          </a:xfrm>
          <a:prstGeom prst="rect">
            <a:avLst/>
          </a:prstGeom>
        </p:spPr>
      </p:pic>
    </p:spTree>
    <p:extLst>
      <p:ext uri="{BB962C8B-B14F-4D97-AF65-F5344CB8AC3E}">
        <p14:creationId xmlns:p14="http://schemas.microsoft.com/office/powerpoint/2010/main" val="2620419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C094-966F-42A3-98DA-B30E51755115}"/>
              </a:ext>
            </a:extLst>
          </p:cNvPr>
          <p:cNvSpPr>
            <a:spLocks noGrp="1"/>
          </p:cNvSpPr>
          <p:nvPr>
            <p:ph type="title"/>
          </p:nvPr>
        </p:nvSpPr>
        <p:spPr>
          <a:xfrm>
            <a:off x="838200" y="365125"/>
            <a:ext cx="6207125" cy="1325563"/>
          </a:xfrm>
        </p:spPr>
        <p:txBody>
          <a:bodyPr/>
          <a:lstStyle/>
          <a:p>
            <a:r>
              <a:rPr lang="en-GB" dirty="0"/>
              <a:t>Keeping active and eating healthily:</a:t>
            </a:r>
          </a:p>
        </p:txBody>
      </p:sp>
      <p:sp>
        <p:nvSpPr>
          <p:cNvPr id="3" name="Content Placeholder 2">
            <a:extLst>
              <a:ext uri="{FF2B5EF4-FFF2-40B4-BE49-F238E27FC236}">
                <a16:creationId xmlns:a16="http://schemas.microsoft.com/office/drawing/2014/main" id="{57F47738-662E-4F1D-B9D1-DDE966044871}"/>
              </a:ext>
            </a:extLst>
          </p:cNvPr>
          <p:cNvSpPr>
            <a:spLocks noGrp="1"/>
          </p:cNvSpPr>
          <p:nvPr>
            <p:ph sz="half" idx="1"/>
          </p:nvPr>
        </p:nvSpPr>
        <p:spPr/>
        <p:txBody>
          <a:bodyPr/>
          <a:lstStyle/>
          <a:p>
            <a:r>
              <a:rPr lang="en-GB" dirty="0"/>
              <a:t>12 weeks alone with a stocked kitchen and little to do… hmm, I’ll have to be careful.</a:t>
            </a:r>
          </a:p>
        </p:txBody>
      </p:sp>
      <p:pic>
        <p:nvPicPr>
          <p:cNvPr id="5" name="4EBC9383">
            <a:hlinkClick r:id="" action="ppaction://media"/>
            <a:extLst>
              <a:ext uri="{FF2B5EF4-FFF2-40B4-BE49-F238E27FC236}">
                <a16:creationId xmlns:a16="http://schemas.microsoft.com/office/drawing/2014/main" id="{64E545C9-2CF7-494E-B82C-4120B095C2F7}"/>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7127875" y="7938"/>
            <a:ext cx="5062538" cy="6413500"/>
          </a:xfrm>
        </p:spPr>
      </p:pic>
    </p:spTree>
    <p:extLst>
      <p:ext uri="{BB962C8B-B14F-4D97-AF65-F5344CB8AC3E}">
        <p14:creationId xmlns:p14="http://schemas.microsoft.com/office/powerpoint/2010/main" val="40774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TotalTime>
  <Words>1108</Words>
  <Application>Microsoft Office PowerPoint</Application>
  <PresentationFormat>Widescreen</PresentationFormat>
  <Paragraphs>46</Paragraphs>
  <Slides>14</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My Time in the Clink</vt:lpstr>
      <vt:lpstr>WHY are we here? </vt:lpstr>
      <vt:lpstr>WHAT is the risk?</vt:lpstr>
      <vt:lpstr>Quarantine Issues:</vt:lpstr>
      <vt:lpstr>WHEN can I leave the house?</vt:lpstr>
      <vt:lpstr>Venturing Out:</vt:lpstr>
      <vt:lpstr>What about shortages?</vt:lpstr>
      <vt:lpstr>HOW should I occupy myself at home?</vt:lpstr>
      <vt:lpstr>Keeping active and eating healthily:</vt:lpstr>
      <vt:lpstr>What if services are cut further?</vt:lpstr>
      <vt:lpstr>Evenings dragging?</vt:lpstr>
      <vt:lpstr>More fireside fun</vt:lpstr>
      <vt:lpstr>Worst case scenario…</vt:lpstr>
      <vt:lpstr>Final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Time in the Clink</dc:title>
  <dc:creator>John Ragan</dc:creator>
  <cp:lastModifiedBy>John Ragan</cp:lastModifiedBy>
  <cp:revision>2</cp:revision>
  <dcterms:created xsi:type="dcterms:W3CDTF">2020-03-24T07:29:08Z</dcterms:created>
  <dcterms:modified xsi:type="dcterms:W3CDTF">2020-03-25T07:50:43Z</dcterms:modified>
</cp:coreProperties>
</file>